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6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EC688949C5A927439339CB4F7715BD28A80779EF22FFCB830B70A8161BD70AABF0FBB4A3B25B0441F08A5BE677D6CF38409F72767884BF752F4BE12l7lB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93700"/>
            <a:ext cx="7766936" cy="11684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Государственное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казенное учреждение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«Государственное юридическое бюро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Кузбасса»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311401"/>
            <a:ext cx="7766936" cy="29083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БЕСПЛАТНАЯ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ЮРИДИЧЕСКАЯ ПОМОЩЬ ОТДЕЛЬНЫМ КАТЕГОРИЯМ ГРАЖДАН</a:t>
            </a:r>
          </a:p>
          <a:p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50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27100"/>
            <a:ext cx="8596668" cy="5295900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>
                <a:solidFill>
                  <a:srgbClr val="FF0000"/>
                </a:solidFill>
              </a:rPr>
              <a:t>Правовое </a:t>
            </a:r>
            <a:r>
              <a:rPr lang="ru-RU" sz="2600" b="1" dirty="0" smtClean="0">
                <a:solidFill>
                  <a:srgbClr val="FF0000"/>
                </a:solidFill>
              </a:rPr>
              <a:t>консультирование </a:t>
            </a:r>
            <a:r>
              <a:rPr lang="ru-RU" sz="2600" dirty="0" smtClean="0"/>
              <a:t>в </a:t>
            </a:r>
            <a:r>
              <a:rPr lang="ru-RU" sz="2600" dirty="0"/>
              <a:t>устной и письменной </a:t>
            </a:r>
            <a:r>
              <a:rPr lang="ru-RU" sz="2600" dirty="0" smtClean="0"/>
              <a:t>форме, </a:t>
            </a:r>
            <a:r>
              <a:rPr lang="ru-RU" sz="2600" b="1" dirty="0" smtClean="0">
                <a:solidFill>
                  <a:srgbClr val="FF0000"/>
                </a:solidFill>
              </a:rPr>
              <a:t>составление</a:t>
            </a:r>
            <a:r>
              <a:rPr lang="ru-RU" sz="2600" dirty="0" smtClean="0"/>
              <a:t> </a:t>
            </a:r>
            <a:r>
              <a:rPr lang="ru-RU" sz="2600" dirty="0"/>
              <a:t>заявлений, жалоб, ходатайств и других документов правового характера</a:t>
            </a:r>
            <a:r>
              <a:rPr lang="ru-RU" sz="2600" dirty="0" smtClean="0"/>
              <a:t>, </a:t>
            </a:r>
            <a:r>
              <a:rPr lang="ru-RU" sz="2600" b="1" dirty="0" smtClean="0">
                <a:solidFill>
                  <a:srgbClr val="FF0000"/>
                </a:solidFill>
              </a:rPr>
              <a:t>представительство</a:t>
            </a:r>
            <a:r>
              <a:rPr lang="ru-RU" sz="2600" dirty="0" smtClean="0"/>
              <a:t> </a:t>
            </a:r>
            <a:r>
              <a:rPr lang="ru-RU" sz="2600" dirty="0"/>
              <a:t>в судах, государственных и муниципальных органах, организациях в интересах граждан, </a:t>
            </a:r>
            <a:r>
              <a:rPr lang="ru-RU" sz="2600" dirty="0" smtClean="0"/>
              <a:t>осуществляется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государственным юридическим бюро</a:t>
            </a:r>
            <a:r>
              <a:rPr lang="ru-RU" sz="2600" dirty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в случаях и по категориям споров</a:t>
            </a:r>
            <a:r>
              <a:rPr lang="ru-RU" sz="2600" dirty="0" smtClean="0"/>
              <a:t>, установленных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частями 2 и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статьи 20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Федерального закона «О бесплатной юридической помощи в Российской Федерации»</a:t>
            </a:r>
            <a:br>
              <a:rPr lang="ru-RU" sz="2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553200"/>
            <a:ext cx="8596668" cy="1524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62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5300"/>
            <a:ext cx="8596668" cy="10287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Перечень документов, необходимых для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оказания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гражданам бесплатной юридической помощи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524000"/>
            <a:ext cx="9829800" cy="5105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заявление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установленной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копии </a:t>
            </a:r>
            <a:r>
              <a:rPr lang="ru-RU" dirty="0"/>
              <a:t>документа, удостоверяющего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личность, гражданство </a:t>
            </a:r>
            <a:r>
              <a:rPr lang="ru-RU" dirty="0"/>
              <a:t>Российской </a:t>
            </a:r>
            <a:r>
              <a:rPr lang="ru-RU" dirty="0" smtClean="0"/>
              <a:t>Федерации;</a:t>
            </a:r>
          </a:p>
          <a:p>
            <a:r>
              <a:rPr lang="ru-RU" dirty="0" smtClean="0"/>
              <a:t>копии </a:t>
            </a:r>
            <a:r>
              <a:rPr lang="ru-RU" dirty="0"/>
              <a:t>документа, подтверждающего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место жительства на территории Кемеровской области –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Кузбасса;</a:t>
            </a:r>
          </a:p>
          <a:p>
            <a:r>
              <a:rPr lang="ru-RU" dirty="0" smtClean="0"/>
              <a:t>копии </a:t>
            </a:r>
            <a:r>
              <a:rPr lang="ru-RU" dirty="0"/>
              <a:t>документов, предъявляемых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для отнесения гражданина к категориям </a:t>
            </a:r>
            <a:r>
              <a:rPr lang="ru-RU" dirty="0"/>
              <a:t>граждан, имеющих право на оказание бесплатной юридической </a:t>
            </a:r>
            <a:r>
              <a:rPr lang="ru-RU" dirty="0" smtClean="0"/>
              <a:t>помощи;</a:t>
            </a:r>
          </a:p>
          <a:p>
            <a:r>
              <a:rPr lang="ru-RU" dirty="0" smtClean="0"/>
              <a:t>копии </a:t>
            </a:r>
            <a:r>
              <a:rPr lang="ru-RU" dirty="0"/>
              <a:t>документов, подтверждающих обращение гражданина в соответствии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 случаями и категориями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споров;</a:t>
            </a:r>
          </a:p>
          <a:p>
            <a:r>
              <a:rPr lang="ru-RU" dirty="0" smtClean="0"/>
              <a:t>копии </a:t>
            </a:r>
            <a:r>
              <a:rPr lang="ru-RU" dirty="0"/>
              <a:t>документов, подтверждающих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заявленные требования </a:t>
            </a:r>
            <a:r>
              <a:rPr lang="ru-RU" dirty="0"/>
              <a:t>(при обращении гражданина за составлением заявлений, жалоб, ходатайств и других документов правового </a:t>
            </a:r>
            <a:r>
              <a:rPr lang="ru-RU" dirty="0" smtClean="0"/>
              <a:t>характера);</a:t>
            </a:r>
          </a:p>
          <a:p>
            <a:r>
              <a:rPr lang="ru-RU" dirty="0" smtClean="0"/>
              <a:t>иные документы </a:t>
            </a:r>
            <a:r>
              <a:rPr lang="ru-RU" dirty="0"/>
              <a:t>(</a:t>
            </a:r>
            <a:r>
              <a:rPr lang="ru-RU" dirty="0" smtClean="0"/>
              <a:t>копии </a:t>
            </a:r>
            <a:r>
              <a:rPr lang="ru-RU" dirty="0"/>
              <a:t>документов), </a:t>
            </a:r>
            <a:r>
              <a:rPr lang="ru-RU" dirty="0" smtClean="0"/>
              <a:t>имеющие </a:t>
            </a:r>
            <a:r>
              <a:rPr lang="ru-RU" dirty="0"/>
              <a:t>непосредственное отношение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 предмету обращения</a:t>
            </a:r>
            <a:r>
              <a:rPr lang="ru-RU" dirty="0"/>
              <a:t> в государственное юридическое бюро.</a:t>
            </a:r>
          </a:p>
          <a:p>
            <a:pPr marL="0" indent="0">
              <a:buNone/>
            </a:pPr>
            <a:r>
              <a:rPr lang="ru-RU" dirty="0"/>
              <a:t>Копии документов, принимаются при предъявлении подлинников, если копии не заверены в установленном законодательством порядке.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83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5300"/>
            <a:ext cx="8596668" cy="762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Обращение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гражданина в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юридическое бюро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524000"/>
            <a:ext cx="98298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/>
              <a:t>За оказанием </a:t>
            </a:r>
            <a:r>
              <a:rPr lang="ru-RU" sz="2400" b="1" dirty="0" smtClean="0"/>
              <a:t>бесплатной </a:t>
            </a:r>
            <a:r>
              <a:rPr lang="ru-RU" sz="2400" b="1" dirty="0"/>
              <a:t>юридической помощи граждане </a:t>
            </a:r>
            <a:r>
              <a:rPr lang="ru-RU" sz="2400" b="1" dirty="0" smtClean="0"/>
              <a:t>обращаются в </a:t>
            </a:r>
            <a:r>
              <a:rPr lang="ru-RU" sz="2400" b="1" dirty="0"/>
              <a:t>государственное </a:t>
            </a:r>
            <a:r>
              <a:rPr lang="ru-RU" sz="2400" b="1" dirty="0" smtClean="0"/>
              <a:t>юридическое </a:t>
            </a:r>
            <a:r>
              <a:rPr lang="ru-RU" sz="2400" b="1" dirty="0"/>
              <a:t>бюро</a:t>
            </a:r>
            <a:r>
              <a:rPr lang="ru-RU" sz="2400" b="1" dirty="0" smtClean="0"/>
              <a:t>: </a:t>
            </a:r>
          </a:p>
          <a:p>
            <a:pPr marL="0" indent="0" algn="ctr">
              <a:buNone/>
            </a:pPr>
            <a:endParaRPr lang="ru-RU" sz="2400" b="1" dirty="0" smtClean="0"/>
          </a:p>
          <a:p>
            <a:r>
              <a:rPr lang="ru-RU" sz="2400" dirty="0" smtClean="0"/>
              <a:t>непосредственно</a:t>
            </a:r>
            <a:r>
              <a:rPr lang="ru-RU" sz="2400" dirty="0"/>
              <a:t>;</a:t>
            </a:r>
          </a:p>
          <a:p>
            <a:r>
              <a:rPr lang="ru-RU" sz="2400" dirty="0"/>
              <a:t>посредством почтовой связи;</a:t>
            </a:r>
          </a:p>
          <a:p>
            <a:r>
              <a:rPr lang="ru-RU" sz="2400" dirty="0"/>
              <a:t>через </a:t>
            </a:r>
            <a:r>
              <a:rPr lang="ru-RU" sz="2400" dirty="0" smtClean="0"/>
              <a:t>уполномоченный орган </a:t>
            </a:r>
            <a:r>
              <a:rPr lang="ru-RU" sz="2400" dirty="0"/>
              <a:t>местного самоуправления в муниципальных образованиях </a:t>
            </a:r>
            <a:r>
              <a:rPr lang="ru-RU" sz="2400" dirty="0" smtClean="0"/>
              <a:t>Кузбасса по </a:t>
            </a:r>
            <a:r>
              <a:rPr lang="ru-RU" sz="2400" dirty="0"/>
              <a:t>месту жительства </a:t>
            </a:r>
            <a:r>
              <a:rPr lang="ru-RU" sz="2400" dirty="0" smtClean="0"/>
              <a:t>гражданина 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8239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342900"/>
            <a:ext cx="8842202" cy="14351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Обращение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гражданина в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юридическое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бюро через органы социальной защиты населения по месту жительства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778000"/>
            <a:ext cx="9753600" cy="485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Прием </a:t>
            </a:r>
            <a:r>
              <a:rPr lang="ru-RU" b="1" dirty="0">
                <a:solidFill>
                  <a:schemeClr val="tx1"/>
                </a:solidFill>
              </a:rPr>
              <a:t>заявления установленной </a:t>
            </a:r>
            <a:r>
              <a:rPr lang="ru-RU" b="1" dirty="0" smtClean="0">
                <a:solidFill>
                  <a:schemeClr val="tx1"/>
                </a:solidFill>
              </a:rPr>
              <a:t>формы и необходимых документов (их копий)</a:t>
            </a:r>
            <a:r>
              <a:rPr lang="ru-RU" b="1" dirty="0" smtClean="0">
                <a:solidFill>
                  <a:schemeClr val="tx1"/>
                </a:solidFill>
                <a:hlinkClick r:id="rId2"/>
              </a:rPr>
              <a:t>:</a:t>
            </a:r>
            <a:endParaRPr lang="ru-RU" b="1" dirty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регистрация заявления</a:t>
            </a:r>
            <a:r>
              <a:rPr lang="ru-RU" dirty="0" smtClean="0">
                <a:solidFill>
                  <a:schemeClr val="tx1"/>
                </a:solidFill>
              </a:rPr>
              <a:t> с </a:t>
            </a:r>
            <a:r>
              <a:rPr lang="ru-RU" dirty="0">
                <a:solidFill>
                  <a:schemeClr val="tx1"/>
                </a:solidFill>
              </a:rPr>
              <a:t>присвоением номера и указанием даты регистрации в день поступления;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проверка правильности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оформления </a:t>
            </a:r>
            <a:r>
              <a:rPr lang="ru-RU" dirty="0">
                <a:solidFill>
                  <a:schemeClr val="tx1"/>
                </a:solidFill>
              </a:rPr>
              <a:t>заявления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соответствие изложенных в нем сведений представленным документам, установленных перечнем;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сверка копий </a:t>
            </a:r>
            <a:r>
              <a:rPr lang="ru-RU" dirty="0">
                <a:solidFill>
                  <a:schemeClr val="tx1"/>
                </a:solidFill>
              </a:rPr>
              <a:t>представленных </a:t>
            </a:r>
            <a:r>
              <a:rPr lang="ru-RU" dirty="0" smtClean="0">
                <a:solidFill>
                  <a:schemeClr val="tx1"/>
                </a:solidFill>
              </a:rPr>
              <a:t>документов </a:t>
            </a:r>
            <a:r>
              <a:rPr lang="ru-RU" dirty="0">
                <a:hlinkClick r:id="rId2"/>
              </a:rPr>
              <a:t>с подлинниками, заверение их и возврат гражданину подлинников документов (при заверении проставляется надпись «Верно», подпись с указанием фамилии, инициалов и даты заверения);</a:t>
            </a:r>
            <a:endParaRPr lang="ru-RU" u="sng" dirty="0" smtClean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4. направление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межведомственного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запроса </a:t>
            </a:r>
            <a:r>
              <a:rPr lang="ru-RU" dirty="0" smtClean="0">
                <a:solidFill>
                  <a:schemeClr val="tx1"/>
                </a:solidFill>
              </a:rPr>
              <a:t>(при необходимости);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брошюровка заявления и документов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заверенных копий </a:t>
            </a:r>
            <a:r>
              <a:rPr lang="ru-RU" dirty="0">
                <a:solidFill>
                  <a:schemeClr val="tx1"/>
                </a:solidFill>
              </a:rPr>
              <a:t>документов), в том числе межведомственные запросы (в случае их направления), </a:t>
            </a:r>
            <a:r>
              <a:rPr lang="ru-RU" dirty="0" smtClean="0">
                <a:solidFill>
                  <a:schemeClr val="tx1"/>
                </a:solidFill>
              </a:rPr>
              <a:t>ответы на них;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6.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представление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государственное юридическое бюро </a:t>
            </a:r>
            <a:r>
              <a:rPr lang="ru-RU" dirty="0">
                <a:solidFill>
                  <a:schemeClr val="tx1"/>
                </a:solidFill>
              </a:rPr>
              <a:t>не позднее 10 рабочих дней со дня регистрации заявления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документов, представленных гражданином</a:t>
            </a:r>
          </a:p>
          <a:p>
            <a:pPr marL="0" indent="0">
              <a:buNone/>
            </a:pPr>
            <a:endParaRPr lang="ru-RU" dirty="0">
              <a:hlinkClick r:id="rId2"/>
            </a:endParaRP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4252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5300"/>
            <a:ext cx="8596668" cy="11938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Муниципальные образования,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на территории которых государственным юридическим бюро оказывается бесплатная юридическая помощь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955800"/>
            <a:ext cx="9499600" cy="4483100"/>
          </a:xfrm>
        </p:spPr>
        <p:txBody>
          <a:bodyPr>
            <a:noAutofit/>
          </a:bodyPr>
          <a:lstStyle/>
          <a:p>
            <a:pPr lvl="0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Городские округа: </a:t>
            </a:r>
            <a:r>
              <a:rPr lang="ru-RU" sz="2200" dirty="0"/>
              <a:t>Анжеро-Судженский, </a:t>
            </a:r>
            <a:r>
              <a:rPr lang="ru-RU" sz="2200" dirty="0" err="1"/>
              <a:t>Беловский</a:t>
            </a:r>
            <a:r>
              <a:rPr lang="ru-RU" sz="2200" dirty="0"/>
              <a:t>, Березовский, </a:t>
            </a:r>
            <a:r>
              <a:rPr lang="ru-RU" sz="2200" dirty="0" err="1"/>
              <a:t>Калтанский</a:t>
            </a:r>
            <a:r>
              <a:rPr lang="ru-RU" sz="2200" dirty="0"/>
              <a:t>, Кемеровский, Ленинск-Кузнецкий, </a:t>
            </a:r>
            <a:r>
              <a:rPr lang="ru-RU" sz="2200" dirty="0" err="1"/>
              <a:t>Мысковский</a:t>
            </a:r>
            <a:r>
              <a:rPr lang="ru-RU" sz="2200" dirty="0"/>
              <a:t>, </a:t>
            </a:r>
            <a:r>
              <a:rPr lang="ru-RU" sz="2200" dirty="0" err="1"/>
              <a:t>Полысаевский</a:t>
            </a:r>
            <a:r>
              <a:rPr lang="ru-RU" sz="2200" dirty="0"/>
              <a:t>, </a:t>
            </a:r>
            <a:r>
              <a:rPr lang="ru-RU" sz="2200" dirty="0" err="1"/>
              <a:t>Юргинский</a:t>
            </a:r>
            <a:r>
              <a:rPr lang="ru-RU" sz="2200" dirty="0"/>
              <a:t>;</a:t>
            </a:r>
          </a:p>
          <a:p>
            <a:pPr lvl="0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Муниципальные округа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200" dirty="0" err="1"/>
              <a:t>Беловский</a:t>
            </a:r>
            <a:r>
              <a:rPr lang="ru-RU" sz="2200" dirty="0"/>
              <a:t>, </a:t>
            </a:r>
            <a:r>
              <a:rPr lang="ru-RU" sz="2200" dirty="0" err="1"/>
              <a:t>Гурьевский</a:t>
            </a:r>
            <a:r>
              <a:rPr lang="ru-RU" sz="2200" dirty="0"/>
              <a:t>, </a:t>
            </a:r>
            <a:r>
              <a:rPr lang="ru-RU" sz="2200" dirty="0" err="1"/>
              <a:t>Ижморский</a:t>
            </a:r>
            <a:r>
              <a:rPr lang="ru-RU" sz="2200" dirty="0"/>
              <a:t>, Кемеровский, Крапивинский, Ленинск-Кузнецкий, Мариинский, Новокузнецкий, </a:t>
            </a:r>
            <a:r>
              <a:rPr lang="ru-RU" sz="2200" dirty="0" err="1"/>
              <a:t>Прокопьевский</a:t>
            </a:r>
            <a:r>
              <a:rPr lang="ru-RU" sz="2200" dirty="0"/>
              <a:t>, </a:t>
            </a:r>
            <a:r>
              <a:rPr lang="ru-RU" sz="2200" dirty="0" err="1"/>
              <a:t>Топкинский</a:t>
            </a:r>
            <a:r>
              <a:rPr lang="ru-RU" sz="2200" dirty="0"/>
              <a:t>, Тяжинский, </a:t>
            </a:r>
            <a:r>
              <a:rPr lang="ru-RU" sz="2200" dirty="0" err="1"/>
              <a:t>Чебулинский</a:t>
            </a:r>
            <a:r>
              <a:rPr lang="ru-RU" sz="2200" dirty="0"/>
              <a:t>, </a:t>
            </a:r>
            <a:r>
              <a:rPr lang="ru-RU" sz="2200" dirty="0" err="1"/>
              <a:t>Юргинский</a:t>
            </a:r>
            <a:r>
              <a:rPr lang="ru-RU" sz="2200" dirty="0"/>
              <a:t>, </a:t>
            </a:r>
            <a:r>
              <a:rPr lang="ru-RU" sz="2200" dirty="0" err="1"/>
              <a:t>Яйский</a:t>
            </a:r>
            <a:r>
              <a:rPr lang="ru-RU" sz="2200" dirty="0"/>
              <a:t>, </a:t>
            </a:r>
            <a:r>
              <a:rPr lang="ru-RU" sz="2200" dirty="0" err="1"/>
              <a:t>Яшкинский</a:t>
            </a:r>
            <a:r>
              <a:rPr lang="ru-RU" sz="2200" dirty="0"/>
              <a:t>;</a:t>
            </a:r>
          </a:p>
          <a:p>
            <a:pPr lvl="0"/>
            <a:r>
              <a:rPr lang="ru-RU" sz="2200" b="1" dirty="0" err="1"/>
              <a:t>Таштагольский</a:t>
            </a:r>
            <a:r>
              <a:rPr lang="ru-RU" sz="2200" b="1" dirty="0"/>
              <a:t>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муниципальный район</a:t>
            </a:r>
            <a:r>
              <a:rPr lang="ru-RU" sz="2200" b="1" dirty="0"/>
              <a:t>.</a:t>
            </a:r>
            <a:endParaRPr lang="ru-RU" sz="2200" dirty="0"/>
          </a:p>
          <a:p>
            <a:pPr marL="0" indent="0" algn="ctr">
              <a:buNone/>
            </a:pPr>
            <a:r>
              <a:rPr lang="ru-RU" sz="2200" b="1" dirty="0"/>
              <a:t>Гражданам, проживающим в иных муниципальных образованиях, в случае обращения за оказанием бесплатной юридической помощи в государственное юридическое бюро, выдаются направления к адвокатам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74570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355600"/>
            <a:ext cx="8839200" cy="6477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Контакты:</a:t>
            </a:r>
            <a:br>
              <a:rPr lang="ru-RU" sz="3200" b="1" dirty="0"/>
            </a:b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2200"/>
            <a:ext cx="9000066" cy="464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Директор ГКУ «</a:t>
            </a:r>
            <a:r>
              <a:rPr lang="ru-RU" sz="2400" b="1" dirty="0" err="1" smtClean="0"/>
              <a:t>Госюрбюро</a:t>
            </a:r>
            <a:r>
              <a:rPr lang="ru-RU" sz="2400" b="1" dirty="0" smtClean="0"/>
              <a:t>»</a:t>
            </a:r>
            <a:endParaRPr lang="ru-RU" sz="2400" b="1" dirty="0"/>
          </a:p>
          <a:p>
            <a:pPr marL="0" indent="0" algn="ctr">
              <a:buNone/>
            </a:pPr>
            <a:r>
              <a:rPr lang="ru-RU" sz="2400" b="1" dirty="0" err="1"/>
              <a:t>Военкова</a:t>
            </a:r>
            <a:r>
              <a:rPr lang="ru-RU" sz="2400" b="1" dirty="0"/>
              <a:t> Жанна </a:t>
            </a:r>
            <a:r>
              <a:rPr lang="ru-RU" sz="2400" b="1" dirty="0" smtClean="0"/>
              <a:t>Александровна, тел. 8(3842) 55-82-25</a:t>
            </a:r>
            <a:endParaRPr lang="ru-RU" sz="2400" b="1" dirty="0"/>
          </a:p>
          <a:p>
            <a:pPr marL="0" indent="0" algn="ctr">
              <a:buNone/>
            </a:pPr>
            <a:r>
              <a:rPr lang="ru-RU" sz="2400" b="1" u="sng" dirty="0"/>
              <a:t>Почтовый адрес:</a:t>
            </a:r>
          </a:p>
          <a:p>
            <a:pPr marL="0" indent="0" algn="ctr">
              <a:buNone/>
            </a:pPr>
            <a:r>
              <a:rPr lang="ru-RU" sz="2400" b="1" dirty="0"/>
              <a:t>650000, г. Кемерово</a:t>
            </a:r>
            <a:r>
              <a:rPr lang="ru-RU" sz="2400" b="1" dirty="0" smtClean="0"/>
              <a:t>, пр</a:t>
            </a:r>
            <a:r>
              <a:rPr lang="ru-RU" sz="2400" b="1" dirty="0"/>
              <a:t>. Советский, д. 56, оф. 232</a:t>
            </a:r>
          </a:p>
          <a:p>
            <a:pPr marL="0" indent="0" algn="ctr">
              <a:buNone/>
            </a:pPr>
            <a:r>
              <a:rPr lang="ru-RU" sz="2400" b="1" u="sng" dirty="0" smtClean="0"/>
              <a:t>Телефоны:</a:t>
            </a:r>
            <a:r>
              <a:rPr lang="ru-RU" sz="2400" b="1" dirty="0" smtClean="0"/>
              <a:t> 8(3842</a:t>
            </a:r>
            <a:r>
              <a:rPr lang="ru-RU" sz="2400" b="1" dirty="0"/>
              <a:t>) </a:t>
            </a:r>
            <a:r>
              <a:rPr lang="ru-RU" sz="2400" b="1" dirty="0" smtClean="0"/>
              <a:t>55-82-52, </a:t>
            </a:r>
            <a:r>
              <a:rPr lang="ru-RU" sz="2400" b="1" dirty="0"/>
              <a:t>8(3842) </a:t>
            </a:r>
            <a:r>
              <a:rPr lang="ru-RU" sz="2400" b="1" dirty="0" smtClean="0"/>
              <a:t>55-82-05</a:t>
            </a:r>
            <a:endParaRPr lang="ru-RU" sz="2400" b="1" dirty="0"/>
          </a:p>
          <a:p>
            <a:pPr marL="0" indent="0" algn="ctr">
              <a:buNone/>
            </a:pPr>
            <a:r>
              <a:rPr lang="ru-RU" sz="2400" b="1" u="sng" dirty="0"/>
              <a:t>Адрес электронной почты</a:t>
            </a:r>
            <a:r>
              <a:rPr lang="ru-RU" sz="2400" b="1" u="sng" dirty="0" smtClean="0"/>
              <a:t>: </a:t>
            </a:r>
            <a:r>
              <a:rPr lang="ru-RU" sz="2400" b="1" dirty="0" smtClean="0"/>
              <a:t>gosurburo42@dsznko.ru</a:t>
            </a:r>
            <a:endParaRPr lang="ru-RU" sz="2400" b="1" dirty="0"/>
          </a:p>
          <a:p>
            <a:pPr marL="0" indent="0" algn="ctr">
              <a:buNone/>
            </a:pPr>
            <a:r>
              <a:rPr lang="ru-RU" sz="2400" b="1" u="sng" dirty="0"/>
              <a:t>Официальный сайт</a:t>
            </a:r>
            <a:r>
              <a:rPr lang="ru-RU" sz="2400" b="1" u="sng" dirty="0" smtClean="0"/>
              <a:t>: </a:t>
            </a:r>
            <a:r>
              <a:rPr lang="ru-RU" sz="2400" b="1" dirty="0" smtClean="0"/>
              <a:t>https</a:t>
            </a:r>
            <a:r>
              <a:rPr lang="ru-RU" sz="2400" b="1" dirty="0"/>
              <a:t>://</a:t>
            </a:r>
            <a:r>
              <a:rPr lang="ru-RU" sz="2400" b="1" dirty="0" smtClean="0"/>
              <a:t>gosurburo42.ru</a:t>
            </a:r>
          </a:p>
          <a:p>
            <a:pPr marL="0" indent="0" algn="ctr">
              <a:buNone/>
            </a:pPr>
            <a:r>
              <a:rPr lang="ru-RU" sz="2400" b="1" u="sng" dirty="0" smtClean="0"/>
              <a:t>Официальные группы </a:t>
            </a:r>
            <a:r>
              <a:rPr lang="ru-RU" sz="2400" b="1" dirty="0" smtClean="0"/>
              <a:t>в социальных сетях:</a:t>
            </a:r>
          </a:p>
          <a:p>
            <a:pPr marL="0" indent="0" algn="ctr">
              <a:buNone/>
            </a:pPr>
            <a:r>
              <a:rPr lang="ru-RU" sz="2400" b="1" dirty="0" smtClean="0"/>
              <a:t>«</a:t>
            </a:r>
            <a:r>
              <a:rPr lang="ru-RU" sz="2400" b="1" dirty="0" err="1" smtClean="0"/>
              <a:t>Вконтакте</a:t>
            </a:r>
            <a:r>
              <a:rPr lang="ru-RU" sz="2400" b="1" dirty="0" smtClean="0"/>
              <a:t>», «Одноклассники»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9279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Цель деятельности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государственного юридического бюро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1524000"/>
            <a:ext cx="9042400" cy="4965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Оказание бесплатной квалифицированной юридической помощи </a:t>
            </a:r>
            <a:r>
              <a:rPr lang="ru-RU" sz="2400" b="1" dirty="0"/>
              <a:t>гражданам </a:t>
            </a:r>
            <a:r>
              <a:rPr lang="ru-RU" sz="2400" b="1" dirty="0" smtClean="0"/>
              <a:t>в </a:t>
            </a:r>
            <a:r>
              <a:rPr lang="ru-RU" sz="2400" b="1" dirty="0"/>
              <a:t>соответствии </a:t>
            </a:r>
            <a:r>
              <a:rPr lang="ru-RU" sz="2400" b="1" dirty="0" smtClean="0"/>
              <a:t>с </a:t>
            </a:r>
            <a:endParaRPr lang="ru-RU" sz="2400" b="1" dirty="0"/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Федеральным законом от 21.11.2011 № 324-ФЗ </a:t>
            </a:r>
            <a:r>
              <a:rPr lang="ru-RU" sz="2400" dirty="0"/>
              <a:t>«О </a:t>
            </a:r>
            <a:r>
              <a:rPr lang="ru-RU" sz="2400" dirty="0" smtClean="0"/>
              <a:t>бесплатной юридической </a:t>
            </a:r>
            <a:r>
              <a:rPr lang="ru-RU" sz="2400" dirty="0"/>
              <a:t>помощи в Российской Федерации</a:t>
            </a:r>
            <a:r>
              <a:rPr lang="ru-RU" sz="2400" dirty="0" smtClean="0"/>
              <a:t>»; 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Законом Кемеровской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области от 07.02.2013 №3-ОЗ </a:t>
            </a:r>
            <a:r>
              <a:rPr lang="ru-RU" sz="2400" dirty="0"/>
              <a:t>«Об </a:t>
            </a:r>
            <a:r>
              <a:rPr lang="ru-RU" sz="2400" dirty="0" smtClean="0"/>
              <a:t>оказании бесплатной </a:t>
            </a:r>
            <a:r>
              <a:rPr lang="ru-RU" sz="2400" dirty="0"/>
              <a:t>юридической помощи отдельным </a:t>
            </a:r>
            <a:r>
              <a:rPr lang="ru-RU" sz="2400" dirty="0" smtClean="0"/>
              <a:t>категориям граждан </a:t>
            </a:r>
            <a:r>
              <a:rPr lang="ru-RU" sz="2400" dirty="0"/>
              <a:t>в Российской Федерации</a:t>
            </a:r>
            <a:r>
              <a:rPr lang="ru-RU" sz="2400" dirty="0" smtClean="0"/>
              <a:t>»;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постановлением Коллегии Администрации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Кемеровской области от 14.10.2013 №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434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Уставом учреждения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284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812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Основные виды деятельности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54100"/>
            <a:ext cx="8596668" cy="58039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/>
              <a:t>правовое консультирование в устной и письменной форме;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/>
              <a:t>составление заявлений, жалоб, ходатайств и других</a:t>
            </a:r>
          </a:p>
          <a:p>
            <a:pPr marL="0" indent="0" algn="just">
              <a:buNone/>
            </a:pPr>
            <a:r>
              <a:rPr lang="ru-RU" sz="2400" dirty="0"/>
              <a:t>документов правового характера;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/>
              <a:t>представление интересов гражданина в судах,</a:t>
            </a:r>
          </a:p>
          <a:p>
            <a:pPr marL="0" indent="0" algn="just">
              <a:buNone/>
            </a:pPr>
            <a:r>
              <a:rPr lang="ru-RU" sz="2400" dirty="0"/>
              <a:t>государственных и муниципальных органах,</a:t>
            </a:r>
          </a:p>
          <a:p>
            <a:pPr marL="0" indent="0" algn="just">
              <a:buNone/>
            </a:pPr>
            <a:r>
              <a:rPr lang="ru-RU" sz="2400" dirty="0" smtClean="0"/>
              <a:t>организациях;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/>
              <a:t>правовое информирование и правовое просвещение</a:t>
            </a:r>
          </a:p>
          <a:p>
            <a:pPr marL="0" indent="0" algn="just">
              <a:buNone/>
            </a:pPr>
            <a:r>
              <a:rPr lang="ru-RU" sz="2400" dirty="0"/>
              <a:t>населения, в том числе граждан, имеющих право</a:t>
            </a:r>
          </a:p>
          <a:p>
            <a:pPr marL="0" indent="0" algn="just">
              <a:buNone/>
            </a:pPr>
            <a:r>
              <a:rPr lang="ru-RU" sz="2400" dirty="0"/>
              <a:t>на бесплатную юридическую помощь.</a:t>
            </a:r>
          </a:p>
        </p:txBody>
      </p:sp>
    </p:spTree>
    <p:extLst>
      <p:ext uri="{BB962C8B-B14F-4D97-AF65-F5344CB8AC3E}">
        <p14:creationId xmlns:p14="http://schemas.microsoft.com/office/powerpoint/2010/main" val="374241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55600"/>
            <a:ext cx="9499600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Категории граждан, имеющие право на получение бесплатной юридической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524000"/>
            <a:ext cx="9499600" cy="518160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dirty="0" smtClean="0"/>
              <a:t>В соответствии с </a:t>
            </a:r>
            <a:r>
              <a:rPr lang="ru-RU" sz="2400" b="1" dirty="0"/>
              <a:t>ч.1 ст. </a:t>
            </a:r>
            <a:r>
              <a:rPr lang="ru-RU" sz="2400" b="1" dirty="0" smtClean="0"/>
              <a:t>20 Федерального закона «О </a:t>
            </a:r>
            <a:r>
              <a:rPr lang="ru-RU" sz="2400" b="1" dirty="0"/>
              <a:t>бесплатной юридической помощи в Российской </a:t>
            </a:r>
            <a:r>
              <a:rPr lang="ru-RU" sz="2400" b="1" dirty="0" smtClean="0"/>
              <a:t>Федерации»:</a:t>
            </a:r>
          </a:p>
          <a:p>
            <a:pPr algn="just"/>
            <a:r>
              <a:rPr lang="ru-RU" sz="2400" b="1" dirty="0" smtClean="0"/>
              <a:t> </a:t>
            </a:r>
            <a:r>
              <a:rPr lang="ru-RU" sz="2400" dirty="0" smtClean="0"/>
              <a:t>граждане</a:t>
            </a:r>
            <a:r>
              <a:rPr lang="ru-RU" sz="2400" dirty="0"/>
              <a:t>, среднедушевой доход семей которых ниже величины прожиточного минимума, установленного в Кемеровской области - </a:t>
            </a:r>
            <a:r>
              <a:rPr lang="ru-RU" sz="2400" dirty="0" smtClean="0"/>
              <a:t>Кузбассе, </a:t>
            </a:r>
            <a:r>
              <a:rPr lang="ru-RU" sz="2400" dirty="0"/>
              <a:t>либо одиноко проживающие граждане, доходы которых ниже величины прожиточного минимума;</a:t>
            </a:r>
          </a:p>
          <a:p>
            <a:pPr lvl="0"/>
            <a:r>
              <a:rPr lang="ru-RU" sz="2400" dirty="0"/>
              <a:t> инвалиды I и II группы</a:t>
            </a:r>
            <a:r>
              <a:rPr lang="ru-RU" sz="2400" dirty="0" smtClean="0"/>
              <a:t>;</a:t>
            </a:r>
            <a:endParaRPr lang="ru-RU" sz="2400" dirty="0"/>
          </a:p>
          <a:p>
            <a:pPr lvl="0"/>
            <a:r>
              <a:rPr lang="ru-RU" sz="2400" dirty="0"/>
              <a:t>ветераны Великой Отечественной войны, Герои Российской Федерации, Герои Советского Союза, Герои Социалистического Труда, Герои Труда Российской Федерации;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985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55600"/>
            <a:ext cx="9499600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Категории граждан, имеющие право на получение бесплатной юридической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803400"/>
            <a:ext cx="9499600" cy="4381500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дети-инвалиды, дети-сироты, дети, оставшиеся без попечения родителей, лица из числа детей-сирот и детей, оставшихся без попечения родителей, а также их законные представители и </a:t>
            </a:r>
            <a:r>
              <a:rPr lang="ru-RU" sz="2400" dirty="0" smtClean="0"/>
              <a:t>представители, если они обращаются по вопросам, связанным с обеспечением и защитой прав и законных интересов таких детей;</a:t>
            </a:r>
            <a:endParaRPr lang="ru-RU" sz="2400" dirty="0"/>
          </a:p>
          <a:p>
            <a:pPr lvl="0"/>
            <a:r>
              <a:rPr lang="ru-RU" sz="2400" dirty="0"/>
              <a:t> лица, желающие принять на воспитание в свою семью ребенка, оставшегося без попечения родителей, если они обращаются </a:t>
            </a:r>
            <a:r>
              <a:rPr lang="ru-RU" sz="2400" dirty="0" smtClean="0"/>
              <a:t>по </a:t>
            </a:r>
            <a:r>
              <a:rPr lang="ru-RU" sz="2400" dirty="0"/>
              <a:t>вопросам, связанным с устройством ребенка на воспитание в семью;</a:t>
            </a:r>
          </a:p>
          <a:p>
            <a:pPr marL="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747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55600"/>
            <a:ext cx="9499600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Категории граждан, имеющие право на получение бесплатной юридической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1524000"/>
            <a:ext cx="9448800" cy="5067300"/>
          </a:xfrm>
        </p:spPr>
        <p:txBody>
          <a:bodyPr>
            <a:noAutofit/>
          </a:bodyPr>
          <a:lstStyle/>
          <a:p>
            <a:pPr lvl="0"/>
            <a:r>
              <a:rPr lang="ru-RU" sz="2200" dirty="0"/>
              <a:t>усыновители, если они обращаются </a:t>
            </a:r>
            <a:r>
              <a:rPr lang="ru-RU" sz="2200" dirty="0" smtClean="0"/>
              <a:t>по </a:t>
            </a:r>
            <a:r>
              <a:rPr lang="ru-RU" sz="2200" dirty="0"/>
              <a:t>вопросам, связанным с обеспечением и защитой прав и законных интересов усыновленных детей;</a:t>
            </a:r>
          </a:p>
          <a:p>
            <a:pPr lvl="0"/>
            <a:r>
              <a:rPr lang="ru-RU" sz="2200" dirty="0"/>
              <a:t>граждане пожилого возраста и инвалиды, проживающие в организациях социального обслуживания, предоставляющих социальные услуги в стационарной </a:t>
            </a:r>
            <a:r>
              <a:rPr lang="ru-RU" sz="2200" dirty="0" smtClean="0"/>
              <a:t>форме;</a:t>
            </a:r>
          </a:p>
          <a:p>
            <a:pPr lvl="0"/>
            <a:r>
              <a:rPr lang="ru-RU" sz="2200" dirty="0" smtClean="0"/>
              <a:t>несовершеннолетние</a:t>
            </a:r>
            <a:r>
              <a:rPr lang="ru-RU" sz="2200" dirty="0"/>
              <a:t>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свободы, а также их законные представители и представители, если они обращаются </a:t>
            </a:r>
            <a:r>
              <a:rPr lang="ru-RU" sz="2200" dirty="0" smtClean="0"/>
              <a:t>по </a:t>
            </a:r>
            <a:r>
              <a:rPr lang="ru-RU" sz="2200" dirty="0"/>
              <a:t>вопросам, связанным с обеспечением и защитой прав и законных интересов таких </a:t>
            </a:r>
            <a:r>
              <a:rPr lang="ru-RU" sz="2200" dirty="0" smtClean="0"/>
              <a:t>несовершеннолетних;</a:t>
            </a:r>
            <a:endParaRPr lang="ru-RU" sz="2200" dirty="0"/>
          </a:p>
          <a:p>
            <a:pPr marL="0" lv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1751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55600"/>
            <a:ext cx="9499600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Категории граждан, имеющие право на получение бесплатной юридической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17700"/>
            <a:ext cx="9050866" cy="4673600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граждане, имеющие право на бесплатную юридическую помощь в соответствии с Законом Российской Федерации  от 02.07.1992 № 3185-1 «О психиатрической помощи и гарантиях прав граждан при ее оказании»;</a:t>
            </a:r>
          </a:p>
          <a:p>
            <a:pPr lvl="0"/>
            <a:r>
              <a:rPr lang="ru-RU" sz="2400" dirty="0"/>
              <a:t>граждане, признанные судом недееспособными, а также их законные представители, если они обращаются </a:t>
            </a:r>
            <a:r>
              <a:rPr lang="ru-RU" sz="2400" dirty="0" smtClean="0"/>
              <a:t>по </a:t>
            </a:r>
            <a:r>
              <a:rPr lang="ru-RU" sz="2400" dirty="0"/>
              <a:t>вопросам, связанным с обеспечением и защитой прав и законных интересов таких граждан;</a:t>
            </a:r>
          </a:p>
          <a:p>
            <a:pPr lvl="0"/>
            <a:r>
              <a:rPr lang="ru-RU" sz="2400" dirty="0"/>
              <a:t> граждане, пострадавшие в результате чрезвычайной </a:t>
            </a:r>
            <a:r>
              <a:rPr lang="ru-RU" sz="2400" dirty="0" smtClean="0"/>
              <a:t>ситуации;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650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55600"/>
            <a:ext cx="9499600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Категории граждан, имеющие право на получение бесплатной юридической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76400"/>
            <a:ext cx="10299700" cy="464820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dirty="0" smtClean="0"/>
              <a:t>В соответствии со ст. 4  Закона Кемеровской </a:t>
            </a:r>
            <a:r>
              <a:rPr lang="ru-RU" sz="2400" b="1" dirty="0"/>
              <a:t>области от 07.02.2013 </a:t>
            </a:r>
            <a:r>
              <a:rPr lang="ru-RU" sz="2400" b="1" dirty="0" smtClean="0"/>
              <a:t>№ 3-ОЗ </a:t>
            </a:r>
            <a:r>
              <a:rPr lang="ru-RU" sz="2400" b="1" dirty="0"/>
              <a:t>«Об оказании бесплатной юридической помощи отдельным категориям граждан в Российской Федерации</a:t>
            </a:r>
            <a:r>
              <a:rPr lang="ru-RU" sz="2400" b="1" dirty="0" smtClean="0"/>
              <a:t>»:</a:t>
            </a:r>
          </a:p>
          <a:p>
            <a:pPr lvl="0"/>
            <a:r>
              <a:rPr lang="ru-RU" sz="2200" dirty="0"/>
              <a:t>проживающие на территории </a:t>
            </a:r>
            <a:r>
              <a:rPr lang="ru-RU" sz="2200" dirty="0" smtClean="0"/>
              <a:t>Кузбасса </a:t>
            </a:r>
            <a:r>
              <a:rPr lang="ru-RU" sz="2200" dirty="0"/>
              <a:t>дети, родители, вдовы, пасынки (падчерицы) граждан, погибших (умерших), пропавших без вести в результате аварий на предприятиях угольной промышленности </a:t>
            </a:r>
            <a:r>
              <a:rPr lang="ru-RU" sz="2200" dirty="0" smtClean="0"/>
              <a:t>Кузбасса</a:t>
            </a:r>
            <a:r>
              <a:rPr lang="ru-RU" sz="2200" dirty="0"/>
              <a:t>;</a:t>
            </a:r>
          </a:p>
          <a:p>
            <a:pPr lvl="0"/>
            <a:r>
              <a:rPr lang="ru-RU" sz="2200" dirty="0" smtClean="0"/>
              <a:t>проживающие </a:t>
            </a:r>
            <a:r>
              <a:rPr lang="ru-RU" sz="2200" dirty="0"/>
              <a:t>на территории </a:t>
            </a:r>
            <a:r>
              <a:rPr lang="ru-RU" sz="2200" dirty="0" smtClean="0"/>
              <a:t>Кузбасса </a:t>
            </a:r>
            <a:r>
              <a:rPr lang="ru-RU" sz="2200" dirty="0"/>
              <a:t>дети, родители, вдовы (вдовцы), пасынки (падчерицы) граждан, принимавших участие и погибших в специальной военной операции на территориях </a:t>
            </a:r>
            <a:r>
              <a:rPr lang="ru-RU" sz="2200" dirty="0" smtClean="0"/>
              <a:t>ДНР, ЛНР </a:t>
            </a:r>
            <a:r>
              <a:rPr lang="ru-RU" sz="2200" dirty="0"/>
              <a:t>и Украины либо умерших вследствие увечья (ранения, травмы, контузии), полученного ими в ходе специальной военной операции на указанных </a:t>
            </a:r>
            <a:r>
              <a:rPr lang="ru-RU" sz="2200" dirty="0" smtClean="0"/>
              <a:t>территориях</a:t>
            </a:r>
            <a:endParaRPr lang="ru-RU" sz="2200" b="1" dirty="0" smtClean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4126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55600"/>
            <a:ext cx="9499600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Категории граждан, имеющие право на получение бесплатной юридической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76400"/>
            <a:ext cx="10363200" cy="4648200"/>
          </a:xfrm>
        </p:spPr>
        <p:txBody>
          <a:bodyPr>
            <a:noAutofit/>
          </a:bodyPr>
          <a:lstStyle/>
          <a:p>
            <a:pPr lvl="0"/>
            <a:r>
              <a:rPr lang="ru-RU" sz="2000" dirty="0"/>
              <a:t>лица, ходатайствующие о признании беженцами, признанные беженцами либо получившие временное убежище на территории </a:t>
            </a:r>
            <a:r>
              <a:rPr lang="ru-RU" sz="2000" dirty="0" smtClean="0"/>
              <a:t>России, </a:t>
            </a:r>
            <a:r>
              <a:rPr lang="ru-RU" sz="2000" dirty="0"/>
              <a:t>статус которых устанавливается Федеральным законом «О беженцах», проживавшие на территории Украины, </a:t>
            </a:r>
            <a:r>
              <a:rPr lang="ru-RU" sz="2000" dirty="0" smtClean="0"/>
              <a:t>ДНР </a:t>
            </a:r>
            <a:r>
              <a:rPr lang="ru-RU" sz="2000" dirty="0"/>
              <a:t>и </a:t>
            </a:r>
            <a:r>
              <a:rPr lang="ru-RU" sz="2000" dirty="0" smtClean="0"/>
              <a:t>ЛНР, </a:t>
            </a:r>
            <a:r>
              <a:rPr lang="ru-RU" sz="2000" dirty="0"/>
              <a:t>признанных суверенными и независимыми государствами указами Президента Российской Федерации от 21.02.2022 № 71 «О признании Донецкой Народной Республики» и от 21.02.2022 № 72 «О признании Луганской Народной Республики», и прибывшие на территорию </a:t>
            </a:r>
            <a:r>
              <a:rPr lang="ru-RU" sz="2000" dirty="0" smtClean="0"/>
              <a:t>Кузбасса </a:t>
            </a:r>
            <a:r>
              <a:rPr lang="ru-RU" sz="2000" dirty="0"/>
              <a:t>после 24 февраля 2022 года;</a:t>
            </a:r>
          </a:p>
          <a:p>
            <a:pPr lvl="0"/>
            <a:r>
              <a:rPr lang="ru-RU" sz="2000" dirty="0"/>
              <a:t> лица, ходатайствующие о признании вынужденными переселенцами, вынужденные переселенцы, статус которых устанавливается Законом Российской Федерации «О вынужденных переселенцах», проживавшие на территории </a:t>
            </a:r>
            <a:r>
              <a:rPr lang="ru-RU" sz="2000" dirty="0" smtClean="0"/>
              <a:t>Украины, ДНР и ЛНР, </a:t>
            </a:r>
            <a:r>
              <a:rPr lang="ru-RU" sz="2000" dirty="0"/>
              <a:t>признанных суверенными и независимыми государствами указами Президента Российской Федерации от 21.02.2022 № 71 «О признании Донецкой Народной Республики» и от 21.02.2022 № 72 «О признании Луганской Народной Республики», и прибывшие на территорию Кемеровской области - Кузбасса после 24 февраля 2022 </a:t>
            </a:r>
            <a:r>
              <a:rPr lang="ru-RU" sz="2000" dirty="0" smtClean="0"/>
              <a:t>года.</a:t>
            </a:r>
            <a:endParaRPr lang="ru-RU" sz="2000" dirty="0"/>
          </a:p>
          <a:p>
            <a:pPr lvl="0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03420371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439</TotalTime>
  <Words>1116</Words>
  <Application>Microsoft Office PowerPoint</Application>
  <PresentationFormat>Широкоэкранный</PresentationFormat>
  <Paragraphs>81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Аспект</vt:lpstr>
      <vt:lpstr>Государственное казенное учреждение «Государственное юридическое бюро Кузбасса»</vt:lpstr>
      <vt:lpstr>Цель деятельности государственного юридического бюро</vt:lpstr>
      <vt:lpstr>Основные виды деятельности</vt:lpstr>
      <vt:lpstr>Категории граждан, имеющие право на получение бесплатной юридической помощи</vt:lpstr>
      <vt:lpstr>Категории граждан, имеющие право на получение бесплатной юридической помощи</vt:lpstr>
      <vt:lpstr>Категории граждан, имеющие право на получение бесплатной юридической помощи</vt:lpstr>
      <vt:lpstr>Категории граждан, имеющие право на получение бесплатной юридической помощи</vt:lpstr>
      <vt:lpstr>Категории граждан, имеющие право на получение бесплатной юридической помощи</vt:lpstr>
      <vt:lpstr>Категории граждан, имеющие право на получение бесплатной юридической помощи</vt:lpstr>
      <vt:lpstr>Правовое консультирование в устной и письменной форме, составление заявлений, жалоб, ходатайств и других документов правового характера, представительство в судах, государственных и муниципальных органах, организациях в интересах граждан, осуществляется государственным юридическим бюро в случаях и по категориям споров, установленных частями 2 и 3 статьи 20 Федерального закона «О бесплатной юридической помощи в Российской Федерации»  </vt:lpstr>
      <vt:lpstr>Перечень документов, необходимых для оказания гражданам бесплатной юридической помощи  </vt:lpstr>
      <vt:lpstr>Обращение гражданина в государственное юридическое бюро </vt:lpstr>
      <vt:lpstr>Обращение гражданина в государственное юридическое бюро через органы социальной защиты населения по месту жительства </vt:lpstr>
      <vt:lpstr>Муниципальные образования, на территории которых государственным юридическим бюро оказывается бесплатная юридическая помощь </vt:lpstr>
      <vt:lpstr>Контакты: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moskva1</dc:creator>
  <cp:lastModifiedBy>moskva1</cp:lastModifiedBy>
  <cp:revision>54</cp:revision>
  <dcterms:created xsi:type="dcterms:W3CDTF">2022-09-15T07:51:10Z</dcterms:created>
  <dcterms:modified xsi:type="dcterms:W3CDTF">2022-09-20T06:16:24Z</dcterms:modified>
</cp:coreProperties>
</file>